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ackage" ContentType="application/vnd.openxmlformats-officedocument.package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4" r:id="rId4"/>
    <p:sldId id="275" r:id="rId5"/>
    <p:sldId id="262" r:id="rId6"/>
    <p:sldId id="276" r:id="rId7"/>
    <p:sldId id="258" r:id="rId8"/>
    <p:sldId id="277" r:id="rId9"/>
    <p:sldId id="278" r:id="rId10"/>
    <p:sldId id="279" r:id="rId11"/>
    <p:sldId id="286" r:id="rId12"/>
    <p:sldId id="282" r:id="rId13"/>
    <p:sldId id="284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2"/>
    <p:restoredTop sz="94704"/>
  </p:normalViewPr>
  <p:slideViewPr>
    <p:cSldViewPr snapToGrid="0" snapToObjects="1">
      <p:cViewPr varScale="1">
        <p:scale>
          <a:sx n="93" d="100"/>
          <a:sy n="93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ECD2F-CECB-DD4B-8E0D-381DEA6451F5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68A22-4C01-9F44-A1E0-BB27D7CB5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2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Smallish village West </a:t>
            </a:r>
            <a:r>
              <a:rPr lang="en-US" dirty="0" err="1"/>
              <a:t>Oxfordshire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49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from 3 Repair Cafés – all to CAG (landfill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04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Inspired  by Bruton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182CF-AED9-4E4F-BA1D-F52520E5D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72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Regular sustainable Saturdays – inspired  by Bruton, Apple pressing – Oxford Library of Things through CAG. Support and encourage Wast0 and Adventure Plus</a:t>
            </a:r>
          </a:p>
          <a:p>
            <a:r>
              <a:rPr lang="en-US" dirty="0"/>
              <a:t>Tried working with local school but difficult in Covid – may try again.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182CF-AED9-4E4F-BA1D-F52520E5D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34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Possibly work with other Orchards, develop workshops (sharpening, mending </a:t>
            </a:r>
            <a:r>
              <a:rPr lang="en-US" dirty="0" err="1"/>
              <a:t>etc</a:t>
            </a:r>
            <a:r>
              <a:rPr lang="en-US" dirty="0"/>
              <a:t>) suggested by RC volunteers. Create our own website and fb page.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7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Douglas : Covid starting to work for Bioregional, told us about Low Carbon Hub and CAG: very helpful in many ways: insurance/ promotion/ meeting Bruton/Repair Café: contacts, training, PAT testing course / equipment (Oxford Library of things) /composting/food fermentation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49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Inspired by One Planet Bruton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6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by volunteers from </a:t>
            </a:r>
            <a:r>
              <a:rPr lang="en-US" dirty="0" err="1"/>
              <a:t>Clanfield</a:t>
            </a:r>
            <a:r>
              <a:rPr lang="en-US" dirty="0"/>
              <a:t> and local area. We have 3 officers and </a:t>
            </a:r>
            <a:r>
              <a:rPr lang="en-US" dirty="0" err="1"/>
              <a:t>tempate</a:t>
            </a:r>
            <a:r>
              <a:rPr lang="en-US" dirty="0"/>
              <a:t> for a constitution(took all advice from CAG) and different people volunteer for roles they are interested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5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Alissa Thaler designed our logos for free.</a:t>
            </a:r>
          </a:p>
          <a:p>
            <a:r>
              <a:rPr lang="en-US" dirty="0"/>
              <a:t>One Planet Bruton : Freecycling and Sustainable Saturdays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34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CAG advice about community growing, talks, offered composting sessions etc.       Grant from local charity shop for shed and some garden tools etc. Sharing Shelves – free exchange of surplus produce and plants</a:t>
            </a:r>
          </a:p>
          <a:p>
            <a:r>
              <a:rPr lang="en-US" dirty="0"/>
              <a:t>Local youth club: crop scarers for the allotment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04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Anaïs</a:t>
            </a:r>
            <a:r>
              <a:rPr lang="en-US" dirty="0"/>
              <a:t> CAG talk about composting, </a:t>
            </a:r>
          </a:p>
          <a:p>
            <a:r>
              <a:rPr lang="en-US" dirty="0"/>
              <a:t>Workshops 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28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CAG grants special project grant, now it is self funding and sustainable</a:t>
            </a:r>
          </a:p>
          <a:p>
            <a:r>
              <a:rPr lang="en-US" dirty="0"/>
              <a:t> Oxford Library of Things – PAT tester then shared kit with Eynsham Repair Café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68A22-4C01-9F44-A1E0-BB27D7CB5E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0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DEB4-9FA1-D314-1314-FA5768358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C59C8-6F88-D095-51F9-9AAA0875A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405BE-511D-D221-5081-EA41A530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DCCE5-93C2-B3B2-2ADE-A5102034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689DC-58E3-FF8A-32B1-3F3B9622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B551-EA49-3F20-94B5-CA73F7AA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3C8B8-3FE3-C653-AFB3-B6B6480D7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AD0D7-F080-337F-F4C6-524A36EC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A9130-428B-0C47-8A1D-8F6B7F45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641D0-5223-C7E3-DDB0-4E6CDD88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1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39DC2B-C5AF-C2E3-2148-5DD429AAE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BB553-0604-099A-15A9-0EF45541C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42E36-9564-7A14-67E0-51B2ED32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53CC7-E43A-CD07-2343-C532F7E8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713ED-7B2F-E2FD-9451-AB7C49EC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0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AA41-E364-4A80-22AA-BEAEE76E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A6F4-DC8D-0BBB-2641-F751512D1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B16D8-1419-31BB-5554-D6F67DB0C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7C148-E9CB-B418-E518-1B10B786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032F-18B7-65A0-36E3-D3F0A424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C927-3C85-5142-22D6-0E7B96F4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95542-ADD3-10CE-7B5B-CEB9F846E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A6766-5BD6-B3FB-2B8F-7867DC73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F0E29-C14E-5537-C4EF-89E15EF5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A0590-7508-7E10-2654-9C05C703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0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A545-179D-D72F-ED67-001C3CE4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91B7C-C29A-6F1A-FBAD-02CB3E2B7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5D0C7-0BA2-A63C-098D-7049C363B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0B7E1-E3BD-0D83-924D-F90D7D012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D9774-6520-F8A6-1C7E-CE2E998D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819E7-9335-496B-15BE-4C456051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0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DD66-F75D-8571-8B0D-9C394E0A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7D7CC-54A0-4738-E6FD-09BA72AA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C9E4A-D26D-04B0-4FBA-A5574C4CC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8BA11-6E14-4D42-3516-D611DEDC1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23977-D037-834B-D09F-6AE95E622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7BBBFC-2E29-0077-44FD-4A361D7E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002B3-C5AD-8C3A-54F3-EE63669A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B7C32-F44A-1445-EA04-6168DDCC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4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3B0B-B794-CF52-84C6-73862542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D810E1-DFA3-0A62-BD24-6A49DF3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DFFE9-8FBD-0D1F-35F5-6B95DA6B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A81CF-5A95-6124-AD7A-9945E74E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7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5FC95-AF53-B319-310F-C6B124044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524E9-8CAA-FC78-5B02-2F183B361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B4ECA-F890-95E8-201D-8C97D4AC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87D5-6BD4-6C30-E117-0848563C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C3AA-D019-375A-CA8C-FE944F23C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2348F-D175-A54B-21E6-10267DD66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148BC-C96E-67F6-E23C-9904AD64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7BC56-6494-D31D-FC2C-94FB2471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56870-375F-78BF-EA31-28B6DB47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2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2D6D4-3F95-D76D-D904-77BD8A0B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E7522-5D7F-7168-29DA-2D09D72C8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6F50F-08FC-115F-0408-F5D38CEA1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86C95-3EFE-6450-A969-328A159E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A94DC-AFB9-37D2-D123-7905D9C5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97147-B0C0-4587-904A-A8BF04FA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7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D86735-218F-BD6A-90D1-3DBCCD7D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D5F95-0F56-AE08-4A45-876ABD59F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CC27F-F3CB-723C-9CBC-89B1BDF22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AF818-FFB5-D446-9FED-A7DCA146E9A6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2D110-0258-295C-B73E-E8ED67C87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E2091-DCEB-3115-0225-8A37F5BF8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B986E-8195-D14C-9105-9C00E1488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5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24" Type="http://schemas.openxmlformats.org/officeDocument/2006/relationships/image" Target="../media/image45.png"/><Relationship Id="rId5" Type="http://schemas.openxmlformats.org/officeDocument/2006/relationships/image" Target="../media/image26.wmf"/><Relationship Id="rId15" Type="http://schemas.openxmlformats.org/officeDocument/2006/relationships/image" Target="../media/image36.svg"/><Relationship Id="rId23" Type="http://schemas.openxmlformats.org/officeDocument/2006/relationships/image" Target="../media/image44.svg"/><Relationship Id="rId10" Type="http://schemas.openxmlformats.org/officeDocument/2006/relationships/image" Target="../media/image31.png"/><Relationship Id="rId19" Type="http://schemas.openxmlformats.org/officeDocument/2006/relationships/image" Target="../media/image40.svg"/><Relationship Id="rId4" Type="http://schemas.openxmlformats.org/officeDocument/2006/relationships/image" Target="../media/image25.jpeg"/><Relationship Id="rId9" Type="http://schemas.openxmlformats.org/officeDocument/2006/relationships/image" Target="../media/image30.sv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11" Type="http://schemas.openxmlformats.org/officeDocument/2006/relationships/image" Target="../media/image55.emf"/><Relationship Id="rId5" Type="http://schemas.openxmlformats.org/officeDocument/2006/relationships/image" Target="../media/image50.JPG"/><Relationship Id="rId10" Type="http://schemas.openxmlformats.org/officeDocument/2006/relationships/package" Target="../embeddings/package1.package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A3E20-1A75-BC17-4523-C3BE3937D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DB7E0-53A7-E464-02DA-A3162CDBD5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6D4B7B7-761F-4AB3-50AB-4BB57A0F6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57" y="1322172"/>
            <a:ext cx="7956285" cy="2955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95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7EB66AC-9C31-445A-2F5D-131615516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42" y="54402"/>
            <a:ext cx="2112933" cy="2138577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F7A7D87-7267-9357-5C41-478CFF1FE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3058"/>
            <a:ext cx="2189699" cy="1481267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E7CA1767-4F67-1384-E06D-800165247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78" y="1864325"/>
            <a:ext cx="3207264" cy="1804086"/>
          </a:xfrm>
          <a:prstGeom prst="rect">
            <a:avLst/>
          </a:prstGeom>
        </p:spPr>
      </p:pic>
      <p:pic>
        <p:nvPicPr>
          <p:cNvPr id="8" name="Picture 7" descr="A picture containing person, wall, indoor, child&#10;&#10;Description automatically generated">
            <a:extLst>
              <a:ext uri="{FF2B5EF4-FFF2-40B4-BE49-F238E27FC236}">
                <a16:creationId xmlns:a16="http://schemas.microsoft.com/office/drawing/2014/main" id="{91189FEA-600B-2C32-1FDA-4FC576608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302" y="4794424"/>
            <a:ext cx="2987587" cy="1680518"/>
          </a:xfrm>
          <a:prstGeom prst="rect">
            <a:avLst/>
          </a:prstGeom>
        </p:spPr>
      </p:pic>
      <p:pic>
        <p:nvPicPr>
          <p:cNvPr id="10" name="Picture 9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22ED6629-7390-DFD3-1A23-1AC904DD0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39" y="4181556"/>
            <a:ext cx="3880022" cy="2182512"/>
          </a:xfrm>
          <a:prstGeom prst="rect">
            <a:avLst/>
          </a:prstGeom>
        </p:spPr>
      </p:pic>
      <p:pic>
        <p:nvPicPr>
          <p:cNvPr id="12" name="Picture 11" descr="A picture containing text, person, indoor, office&#10;&#10;Description automatically generated">
            <a:extLst>
              <a:ext uri="{FF2B5EF4-FFF2-40B4-BE49-F238E27FC236}">
                <a16:creationId xmlns:a16="http://schemas.microsoft.com/office/drawing/2014/main" id="{61A6C89F-2F69-151F-5115-692D3B55D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0509" y="2113345"/>
            <a:ext cx="3676820" cy="2068211"/>
          </a:xfrm>
          <a:prstGeom prst="rect">
            <a:avLst/>
          </a:prstGeom>
        </p:spPr>
      </p:pic>
      <p:pic>
        <p:nvPicPr>
          <p:cNvPr id="14" name="Picture 13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2850E7AE-DE1D-B9AC-8215-CB087718B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1816" y="4508411"/>
            <a:ext cx="2940608" cy="1966531"/>
          </a:xfrm>
          <a:prstGeom prst="rect">
            <a:avLst/>
          </a:prstGeom>
        </p:spPr>
      </p:pic>
      <p:pic>
        <p:nvPicPr>
          <p:cNvPr id="16" name="Picture 15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2F59CD17-CDA5-214F-CECB-4EFD4C3942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3396" y="1833779"/>
            <a:ext cx="3367903" cy="24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00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3ACFC2B-11D7-25C5-FACF-9C2D53CFD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" y="35181"/>
            <a:ext cx="3681730" cy="125349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1C3FAA8-3401-CE47-8BC0-8E23C0322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583" y="90773"/>
            <a:ext cx="1687738" cy="1142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ADFB9B1-46F5-6953-BC85-8C97961827A5}"/>
              </a:ext>
            </a:extLst>
          </p:cNvPr>
          <p:cNvGrpSpPr/>
          <p:nvPr/>
        </p:nvGrpSpPr>
        <p:grpSpPr>
          <a:xfrm>
            <a:off x="232264" y="1483239"/>
            <a:ext cx="2965198" cy="2142556"/>
            <a:chOff x="1753622" y="1696948"/>
            <a:chExt cx="2694940" cy="2023745"/>
          </a:xfrm>
        </p:grpSpPr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626C008B-A9E0-FDCB-9A76-EA5FBD99CDA8}"/>
                </a:ext>
              </a:extLst>
            </p:cNvPr>
            <p:cNvSpPr txBox="1"/>
            <p:nvPr/>
          </p:nvSpPr>
          <p:spPr>
            <a:xfrm>
              <a:off x="1753622" y="1696948"/>
              <a:ext cx="2694940" cy="2023745"/>
            </a:xfrm>
            <a:prstGeom prst="rect">
              <a:avLst/>
            </a:prstGeom>
            <a:noFill/>
            <a:ln w="76200">
              <a:solidFill>
                <a:srgbClr val="BFF296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dirty="0"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154.8</a:t>
              </a:r>
              <a:r>
                <a:rPr lang="en-GB" sz="48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Kg </a:t>
              </a: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Saved from Landfill</a:t>
              </a:r>
              <a:r>
                <a: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D56453-0F11-F4AA-F7A5-4861F333C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454" y="2793829"/>
              <a:ext cx="803275" cy="796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C9DC23-C398-FE81-ECAC-BF3123D4BF64}"/>
              </a:ext>
            </a:extLst>
          </p:cNvPr>
          <p:cNvGrpSpPr/>
          <p:nvPr/>
        </p:nvGrpSpPr>
        <p:grpSpPr>
          <a:xfrm>
            <a:off x="6451210" y="2242580"/>
            <a:ext cx="5571408" cy="1382068"/>
            <a:chOff x="8405351" y="4096495"/>
            <a:chExt cx="3268347" cy="1370330"/>
          </a:xfrm>
        </p:grpSpPr>
        <p:sp>
          <p:nvSpPr>
            <p:cNvPr id="25" name="Text Box 17">
              <a:extLst>
                <a:ext uri="{FF2B5EF4-FFF2-40B4-BE49-F238E27FC236}">
                  <a16:creationId xmlns:a16="http://schemas.microsoft.com/office/drawing/2014/main" id="{D07B5831-3DA5-5ACB-99AC-20A0BB96A1E3}"/>
                </a:ext>
              </a:extLst>
            </p:cNvPr>
            <p:cNvSpPr txBox="1"/>
            <p:nvPr/>
          </p:nvSpPr>
          <p:spPr>
            <a:xfrm>
              <a:off x="8405351" y="4096495"/>
              <a:ext cx="3268347" cy="1370330"/>
            </a:xfrm>
            <a:prstGeom prst="rect">
              <a:avLst/>
            </a:prstGeom>
            <a:solidFill>
              <a:schemeClr val="lt1"/>
            </a:solidFill>
            <a:ln w="38100">
              <a:solidFill>
                <a:srgbClr val="009E4A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28600"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</a:t>
              </a:r>
              <a:r>
                <a:rPr lang="en-GB" sz="4800" dirty="0"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200</a:t>
              </a:r>
              <a:r>
                <a:rPr lang="en-GB" sz="48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</a:t>
              </a:r>
            </a:p>
            <a:p>
              <a:pPr marL="228600">
                <a:lnSpc>
                  <a:spcPct val="107000"/>
                </a:lnSpc>
                <a:spcAft>
                  <a:spcPts val="800"/>
                </a:spcAft>
              </a:pPr>
              <a:r>
                <a:rPr lang="en-GB" b="1" dirty="0"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</a:t>
              </a: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Visitors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Graphic 50" descr="Group of people with solid fill">
              <a:extLst>
                <a:ext uri="{FF2B5EF4-FFF2-40B4-BE49-F238E27FC236}">
                  <a16:creationId xmlns:a16="http://schemas.microsoft.com/office/drawing/2014/main" id="{2DC96859-6589-7ABB-686A-35D5CDE03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64893" y="4167730"/>
              <a:ext cx="956618" cy="118491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9C9289-847B-C282-8350-A91522CD971C}"/>
              </a:ext>
            </a:extLst>
          </p:cNvPr>
          <p:cNvGrpSpPr/>
          <p:nvPr/>
        </p:nvGrpSpPr>
        <p:grpSpPr>
          <a:xfrm>
            <a:off x="2093984" y="3787864"/>
            <a:ext cx="2237740" cy="1515745"/>
            <a:chOff x="3058160" y="4716463"/>
            <a:chExt cx="2023625" cy="1515745"/>
          </a:xfrm>
        </p:grpSpPr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6DEED717-A4CE-0992-C563-C0265090C31A}"/>
                </a:ext>
              </a:extLst>
            </p:cNvPr>
            <p:cNvSpPr txBox="1"/>
            <p:nvPr/>
          </p:nvSpPr>
          <p:spPr>
            <a:xfrm>
              <a:off x="3058160" y="4716463"/>
              <a:ext cx="2023625" cy="1515745"/>
            </a:xfrm>
            <a:prstGeom prst="rect">
              <a:avLst/>
            </a:prstGeom>
            <a:solidFill>
              <a:schemeClr val="lt1"/>
            </a:solidFill>
            <a:ln w="28575">
              <a:solidFill>
                <a:srgbClr val="FFE838"/>
              </a:solidFill>
              <a:prstDash val="sysDot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13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Items of Clothing Repaired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9" name="Graphic 2" descr="Mannequin with solid fill">
              <a:extLst>
                <a:ext uri="{FF2B5EF4-FFF2-40B4-BE49-F238E27FC236}">
                  <a16:creationId xmlns:a16="http://schemas.microsoft.com/office/drawing/2014/main" id="{86E90512-9537-2094-9622-A3D80CBD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23520" y="4854715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A2966A-EA0F-1E20-B355-892D3F1769BF}"/>
              </a:ext>
            </a:extLst>
          </p:cNvPr>
          <p:cNvGrpSpPr/>
          <p:nvPr/>
        </p:nvGrpSpPr>
        <p:grpSpPr>
          <a:xfrm>
            <a:off x="4525023" y="3805886"/>
            <a:ext cx="2978872" cy="1478474"/>
            <a:chOff x="7322543" y="2514103"/>
            <a:chExt cx="2237740" cy="1714500"/>
          </a:xfrm>
        </p:grpSpPr>
        <p:sp>
          <p:nvSpPr>
            <p:cNvPr id="30" name="Text Box 29">
              <a:extLst>
                <a:ext uri="{FF2B5EF4-FFF2-40B4-BE49-F238E27FC236}">
                  <a16:creationId xmlns:a16="http://schemas.microsoft.com/office/drawing/2014/main" id="{3A094D5B-EF02-7098-6039-03AE582C0C8C}"/>
                </a:ext>
              </a:extLst>
            </p:cNvPr>
            <p:cNvSpPr txBox="1"/>
            <p:nvPr/>
          </p:nvSpPr>
          <p:spPr>
            <a:xfrm>
              <a:off x="7322543" y="2514103"/>
              <a:ext cx="2237740" cy="1714500"/>
            </a:xfrm>
            <a:prstGeom prst="rect">
              <a:avLst/>
            </a:prstGeom>
            <a:solidFill>
              <a:schemeClr val="lt1"/>
            </a:solidFill>
            <a:ln w="28575">
              <a:solidFill>
                <a:srgbClr val="FF7D40"/>
              </a:solidFill>
              <a:prstDash val="dashDot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28600"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</a:t>
              </a:r>
              <a:r>
                <a:rPr lang="en-GB" sz="4800" dirty="0"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73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Items Sharpened 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Graphic 32" descr="Pocket knife with solid fill">
              <a:extLst>
                <a:ext uri="{FF2B5EF4-FFF2-40B4-BE49-F238E27FC236}">
                  <a16:creationId xmlns:a16="http://schemas.microsoft.com/office/drawing/2014/main" id="{57233590-B1C4-7F83-CC52-B7828CB5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00124" y="2570793"/>
              <a:ext cx="1085850" cy="1085850"/>
            </a:xfrm>
            <a:prstGeom prst="rect">
              <a:avLst/>
            </a:prstGeom>
          </p:spPr>
        </p:pic>
      </p:grpSp>
      <p:sp>
        <p:nvSpPr>
          <p:cNvPr id="32" name="Text Box 33">
            <a:extLst>
              <a:ext uri="{FF2B5EF4-FFF2-40B4-BE49-F238E27FC236}">
                <a16:creationId xmlns:a16="http://schemas.microsoft.com/office/drawing/2014/main" id="{CC2EDCE6-E633-96DE-5F3F-0CF3B92B5C6D}"/>
              </a:ext>
            </a:extLst>
          </p:cNvPr>
          <p:cNvSpPr txBox="1"/>
          <p:nvPr/>
        </p:nvSpPr>
        <p:spPr>
          <a:xfrm>
            <a:off x="208435" y="3792108"/>
            <a:ext cx="1673803" cy="1492251"/>
          </a:xfrm>
          <a:prstGeom prst="rect">
            <a:avLst/>
          </a:prstGeom>
          <a:solidFill>
            <a:schemeClr val="lt1"/>
          </a:solidFill>
          <a:ln w="57150">
            <a:solidFill>
              <a:srgbClr val="00A89E"/>
            </a:solidFill>
            <a:prstDash val="sys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19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 Items Fixed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E981FF-E534-06F9-1455-79F446580669}"/>
              </a:ext>
            </a:extLst>
          </p:cNvPr>
          <p:cNvGrpSpPr/>
          <p:nvPr/>
        </p:nvGrpSpPr>
        <p:grpSpPr>
          <a:xfrm>
            <a:off x="160122" y="5480366"/>
            <a:ext cx="4191922" cy="1229609"/>
            <a:chOff x="7806055" y="5240973"/>
            <a:chExt cx="4248467" cy="1515745"/>
          </a:xfrm>
        </p:grpSpPr>
        <p:sp>
          <p:nvSpPr>
            <p:cNvPr id="42" name="Text Box 36">
              <a:extLst>
                <a:ext uri="{FF2B5EF4-FFF2-40B4-BE49-F238E27FC236}">
                  <a16:creationId xmlns:a16="http://schemas.microsoft.com/office/drawing/2014/main" id="{FB6C15A1-D185-D641-E02B-3215148D9F0B}"/>
                </a:ext>
              </a:extLst>
            </p:cNvPr>
            <p:cNvSpPr txBox="1"/>
            <p:nvPr/>
          </p:nvSpPr>
          <p:spPr>
            <a:xfrm>
              <a:off x="7831772" y="5240973"/>
              <a:ext cx="4222750" cy="1515745"/>
            </a:xfrm>
            <a:prstGeom prst="rect">
              <a:avLst/>
            </a:prstGeom>
            <a:solidFill>
              <a:schemeClr val="lt1"/>
            </a:solidFill>
            <a:ln w="19050">
              <a:solidFill>
                <a:srgbClr val="FF7D40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457200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Some of the items repaired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990600">
                <a:lnSpc>
                  <a:spcPct val="107000"/>
                </a:lnSpc>
                <a:spcAft>
                  <a:spcPts val="800"/>
                </a:spcAft>
              </a:pPr>
              <a:r>
                <a:rPr lang="en-GB" sz="12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Waffle Maker, Toasters, </a:t>
              </a:r>
              <a:r>
                <a:rPr lang="en-GB" sz="1200" dirty="0" err="1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Earings</a:t>
              </a:r>
              <a:r>
                <a:rPr lang="en-GB" sz="12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Necklaces, Garden Shears, CD Player, Lamps, Child’s Tiara, Bathroom Scales, Jumpers, Trousers, </a:t>
              </a:r>
              <a:r>
                <a:rPr lang="en-GB" sz="120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Ash Vacuum……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Graphic 23" descr="Care with solid fill">
              <a:extLst>
                <a:ext uri="{FF2B5EF4-FFF2-40B4-BE49-F238E27FC236}">
                  <a16:creationId xmlns:a16="http://schemas.microsoft.com/office/drawing/2014/main" id="{80D16586-67C5-676B-972B-D7BD2466A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06055" y="5289980"/>
              <a:ext cx="1033145" cy="1338261"/>
            </a:xfrm>
            <a:prstGeom prst="rect">
              <a:avLst/>
            </a:prstGeom>
          </p:spPr>
        </p:pic>
      </p:grpSp>
      <p:sp>
        <p:nvSpPr>
          <p:cNvPr id="44" name="Text Box 38">
            <a:extLst>
              <a:ext uri="{FF2B5EF4-FFF2-40B4-BE49-F238E27FC236}">
                <a16:creationId xmlns:a16="http://schemas.microsoft.com/office/drawing/2014/main" id="{A1A0EBAF-124D-B73C-717E-AF30DC92385C}"/>
              </a:ext>
            </a:extLst>
          </p:cNvPr>
          <p:cNvSpPr txBox="1"/>
          <p:nvPr/>
        </p:nvSpPr>
        <p:spPr>
          <a:xfrm>
            <a:off x="4525023" y="5447577"/>
            <a:ext cx="2978872" cy="1287404"/>
          </a:xfrm>
          <a:prstGeom prst="rect">
            <a:avLst/>
          </a:prstGeom>
          <a:solidFill>
            <a:schemeClr val="lt1"/>
          </a:solidFill>
          <a:ln w="57150">
            <a:solidFill>
              <a:srgbClr val="A6D9DB"/>
            </a:solidFill>
            <a:prstDash val="sysDot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Cups of Tea</a:t>
            </a:r>
            <a:r>
              <a:rPr lang="en-GB" sz="1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GB" sz="2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Cakes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Graphic 40" descr="Chinese Teapot And Cup with solid fill">
            <a:extLst>
              <a:ext uri="{FF2B5EF4-FFF2-40B4-BE49-F238E27FC236}">
                <a16:creationId xmlns:a16="http://schemas.microsoft.com/office/drawing/2014/main" id="{66C2D573-F733-09C4-430E-19A978D8AC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96000" y="5797505"/>
            <a:ext cx="1106288" cy="101532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9C67327-5C13-BB7D-1308-B25D773650BD}"/>
              </a:ext>
            </a:extLst>
          </p:cNvPr>
          <p:cNvGrpSpPr/>
          <p:nvPr/>
        </p:nvGrpSpPr>
        <p:grpSpPr>
          <a:xfrm>
            <a:off x="7622250" y="3680656"/>
            <a:ext cx="4400367" cy="3095838"/>
            <a:chOff x="2978091" y="2655870"/>
            <a:chExt cx="6946072" cy="1391451"/>
          </a:xfrm>
        </p:grpSpPr>
        <p:sp>
          <p:nvSpPr>
            <p:cNvPr id="47" name="Text Box 41">
              <a:extLst>
                <a:ext uri="{FF2B5EF4-FFF2-40B4-BE49-F238E27FC236}">
                  <a16:creationId xmlns:a16="http://schemas.microsoft.com/office/drawing/2014/main" id="{C72D3673-36D5-19B5-05CA-4859989D0214}"/>
                </a:ext>
              </a:extLst>
            </p:cNvPr>
            <p:cNvSpPr txBox="1"/>
            <p:nvPr/>
          </p:nvSpPr>
          <p:spPr>
            <a:xfrm>
              <a:off x="3034413" y="2704056"/>
              <a:ext cx="6889750" cy="1343265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rgbClr val="0000FF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</a:t>
              </a:r>
              <a:r>
                <a:rPr lang="en-GB" sz="24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visitors said: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5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i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Friendly helpful people….</a:t>
              </a:r>
              <a:br>
                <a:rPr lang="en-GB" i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i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Great community feel….</a:t>
              </a:r>
              <a:br>
                <a:rPr lang="en-GB" i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i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Extremely useful….Friendly, helpful, skilled….Buzzy &amp; 	great venture   ….wonderful ….Fantastic....</a:t>
              </a:r>
              <a:br>
                <a:rPr lang="en-GB" i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i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Very happy</a:t>
              </a:r>
              <a:endPara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Graphic 22" descr="Chat bubble with solid fill">
              <a:extLst>
                <a:ext uri="{FF2B5EF4-FFF2-40B4-BE49-F238E27FC236}">
                  <a16:creationId xmlns:a16="http://schemas.microsoft.com/office/drawing/2014/main" id="{C206FCF4-BCFB-D78B-5F90-F7E9173A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978091" y="2655870"/>
              <a:ext cx="1441417" cy="577374"/>
            </a:xfrm>
            <a:prstGeom prst="rect">
              <a:avLst/>
            </a:prstGeom>
          </p:spPr>
        </p:pic>
        <p:pic>
          <p:nvPicPr>
            <p:cNvPr id="49" name="Graphic 3" descr="Open quotation mark with solid fill">
              <a:extLst>
                <a:ext uri="{FF2B5EF4-FFF2-40B4-BE49-F238E27FC236}">
                  <a16:creationId xmlns:a16="http://schemas.microsoft.com/office/drawing/2014/main" id="{FB7EED25-0620-A7A3-0875-BCBA821D6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V="1">
              <a:off x="4026496" y="2843854"/>
              <a:ext cx="1261215" cy="467548"/>
            </a:xfrm>
            <a:prstGeom prst="rect">
              <a:avLst/>
            </a:prstGeom>
          </p:spPr>
        </p:pic>
        <p:pic>
          <p:nvPicPr>
            <p:cNvPr id="50" name="Graphic 52" descr="Open quotation mark with solid fill">
              <a:extLst>
                <a:ext uri="{FF2B5EF4-FFF2-40B4-BE49-F238E27FC236}">
                  <a16:creationId xmlns:a16="http://schemas.microsoft.com/office/drawing/2014/main" id="{8D896120-CB09-6856-EE5D-550DBCF85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 flipV="1">
              <a:off x="7565658" y="3609080"/>
              <a:ext cx="1440782" cy="39895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4F20083-3837-88AA-4CC0-5BBF8431F454}"/>
              </a:ext>
            </a:extLst>
          </p:cNvPr>
          <p:cNvGrpSpPr/>
          <p:nvPr/>
        </p:nvGrpSpPr>
        <p:grpSpPr>
          <a:xfrm>
            <a:off x="3421453" y="1450742"/>
            <a:ext cx="2823832" cy="2191927"/>
            <a:chOff x="3421453" y="1450742"/>
            <a:chExt cx="2823832" cy="2191927"/>
          </a:xfrm>
        </p:grpSpPr>
        <p:sp>
          <p:nvSpPr>
            <p:cNvPr id="22" name="Text Box 1">
              <a:extLst>
                <a:ext uri="{FF2B5EF4-FFF2-40B4-BE49-F238E27FC236}">
                  <a16:creationId xmlns:a16="http://schemas.microsoft.com/office/drawing/2014/main" id="{C6DBF17B-AFCF-D5BA-95C4-76869F786CC3}"/>
                </a:ext>
              </a:extLst>
            </p:cNvPr>
            <p:cNvSpPr txBox="1"/>
            <p:nvPr/>
          </p:nvSpPr>
          <p:spPr>
            <a:xfrm>
              <a:off x="3433866" y="1477611"/>
              <a:ext cx="2811419" cy="2165058"/>
            </a:xfrm>
            <a:prstGeom prst="rect">
              <a:avLst/>
            </a:prstGeom>
            <a:solidFill>
              <a:schemeClr val="lt1"/>
            </a:solidFill>
            <a:ln w="38100">
              <a:solidFill>
                <a:srgbClr val="A6D9DB"/>
              </a:solidFill>
              <a:prstDash val="dash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en-GB" sz="4800" dirty="0"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29</a:t>
              </a:r>
              <a:endParaRPr lang="en-GB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b="1" dirty="0"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Volunteer Repairers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52" name="Graphic 8" descr="Person eating with solid fill">
              <a:extLst>
                <a:ext uri="{FF2B5EF4-FFF2-40B4-BE49-F238E27FC236}">
                  <a16:creationId xmlns:a16="http://schemas.microsoft.com/office/drawing/2014/main" id="{61730104-6EFB-0F01-7456-CC27DA34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421453" y="1450742"/>
              <a:ext cx="1635504" cy="1500366"/>
            </a:xfrm>
            <a:prstGeom prst="rect">
              <a:avLst/>
            </a:prstGeom>
          </p:spPr>
        </p:pic>
      </p:grpSp>
      <p:pic>
        <p:nvPicPr>
          <p:cNvPr id="53" name="Graphic 35" descr="Plugged Unplugged with solid fill">
            <a:extLst>
              <a:ext uri="{FF2B5EF4-FFF2-40B4-BE49-F238E27FC236}">
                <a16:creationId xmlns:a16="http://schemas.microsoft.com/office/drawing/2014/main" id="{3D2B75E7-FDF9-51C7-1C16-CE5718FB2B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55537" y="3905912"/>
            <a:ext cx="834086" cy="834086"/>
          </a:xfrm>
          <a:prstGeom prst="rect">
            <a:avLst/>
          </a:prstGeom>
        </p:spPr>
      </p:pic>
      <p:pic>
        <p:nvPicPr>
          <p:cNvPr id="55" name="Graphic 50" descr="Group of people with solid fill">
            <a:extLst>
              <a:ext uri="{FF2B5EF4-FFF2-40B4-BE49-F238E27FC236}">
                <a16:creationId xmlns:a16="http://schemas.microsoft.com/office/drawing/2014/main" id="{9065F879-7223-D055-7089-8763E9B6B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1523" y="2307801"/>
            <a:ext cx="1573925" cy="119506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8FAA8DB-08BA-64AE-5E45-62942F75B5A9}"/>
              </a:ext>
            </a:extLst>
          </p:cNvPr>
          <p:cNvGrpSpPr/>
          <p:nvPr/>
        </p:nvGrpSpPr>
        <p:grpSpPr>
          <a:xfrm>
            <a:off x="5666885" y="-74280"/>
            <a:ext cx="4424638" cy="2173905"/>
            <a:chOff x="5666885" y="-74280"/>
            <a:chExt cx="4424638" cy="217390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5B5146-7329-788A-61F1-507260D552CE}"/>
                </a:ext>
              </a:extLst>
            </p:cNvPr>
            <p:cNvGrpSpPr/>
            <p:nvPr/>
          </p:nvGrpSpPr>
          <p:grpSpPr>
            <a:xfrm>
              <a:off x="5666885" y="-74280"/>
              <a:ext cx="4424638" cy="2173905"/>
              <a:chOff x="4031932" y="2254267"/>
              <a:chExt cx="4036695" cy="2173905"/>
            </a:xfrm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44671636-0E2D-9925-B88F-C34DE2D2B8DC}"/>
                  </a:ext>
                </a:extLst>
              </p:cNvPr>
              <p:cNvSpPr/>
              <p:nvPr/>
            </p:nvSpPr>
            <p:spPr>
              <a:xfrm rot="5400000">
                <a:off x="5026977" y="1434782"/>
                <a:ext cx="1998345" cy="3988435"/>
              </a:xfrm>
              <a:prstGeom prst="homePlate">
                <a:avLst/>
              </a:prstGeom>
              <a:solidFill>
                <a:srgbClr val="BFF296"/>
              </a:solidFill>
              <a:ln>
                <a:solidFill>
                  <a:srgbClr val="BFF2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9" name="Text Box 44">
                <a:extLst>
                  <a:ext uri="{FF2B5EF4-FFF2-40B4-BE49-F238E27FC236}">
                    <a16:creationId xmlns:a16="http://schemas.microsoft.com/office/drawing/2014/main" id="{725D9349-1073-8682-BEFC-C21EC08CD275}"/>
                  </a:ext>
                </a:extLst>
              </p:cNvPr>
              <p:cNvSpPr txBox="1"/>
              <p:nvPr/>
            </p:nvSpPr>
            <p:spPr>
              <a:xfrm>
                <a:off x="5098583" y="2922076"/>
                <a:ext cx="1907284" cy="728055"/>
              </a:xfrm>
              <a:prstGeom prst="rect">
                <a:avLst/>
              </a:prstGeom>
              <a:solidFill>
                <a:srgbClr val="BFF296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8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90%</a:t>
                </a:r>
                <a:r>
                  <a:rPr lang="en-GB" sz="44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GB" sz="4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1" name="Text Box 6">
                <a:extLst>
                  <a:ext uri="{FF2B5EF4-FFF2-40B4-BE49-F238E27FC236}">
                    <a16:creationId xmlns:a16="http://schemas.microsoft.com/office/drawing/2014/main" id="{56801325-1EA6-23BC-FF32-8ADFDEA1E5A8}"/>
                  </a:ext>
                </a:extLst>
              </p:cNvPr>
              <p:cNvSpPr txBox="1"/>
              <p:nvPr/>
            </p:nvSpPr>
            <p:spPr>
              <a:xfrm>
                <a:off x="4127509" y="2461547"/>
                <a:ext cx="1114526" cy="849868"/>
              </a:xfrm>
              <a:prstGeom prst="rect">
                <a:avLst/>
              </a:prstGeom>
              <a:solidFill>
                <a:srgbClr val="BFF296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145</a:t>
                </a:r>
                <a:endPara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0" name="Text Box 45">
                <a:extLst>
                  <a:ext uri="{FF2B5EF4-FFF2-40B4-BE49-F238E27FC236}">
                    <a16:creationId xmlns:a16="http://schemas.microsoft.com/office/drawing/2014/main" id="{FDB12DF9-419C-1658-11F0-3A4A7F3D3E0C}"/>
                  </a:ext>
                </a:extLst>
              </p:cNvPr>
              <p:cNvSpPr txBox="1"/>
              <p:nvPr/>
            </p:nvSpPr>
            <p:spPr>
              <a:xfrm>
                <a:off x="5162217" y="2544669"/>
                <a:ext cx="2024380" cy="413385"/>
              </a:xfrm>
              <a:prstGeom prst="rect">
                <a:avLst/>
              </a:prstGeom>
              <a:solidFill>
                <a:srgbClr val="BFF296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Items Repaired</a:t>
                </a:r>
                <a:endPara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Graphic 9" descr="Checkbox Checked with solid fill">
                <a:extLst>
                  <a:ext uri="{FF2B5EF4-FFF2-40B4-BE49-F238E27FC236}">
                    <a16:creationId xmlns:a16="http://schemas.microsoft.com/office/drawing/2014/main" id="{02E9940F-2FF6-0148-44F0-0DDDDB728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6648936" y="2254267"/>
                <a:ext cx="1419691" cy="1504590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19B6644-E304-EF61-CC97-7CD3E17224FE}"/>
                </a:ext>
              </a:extLst>
            </p:cNvPr>
            <p:cNvSpPr txBox="1"/>
            <p:nvPr/>
          </p:nvSpPr>
          <p:spPr>
            <a:xfrm>
              <a:off x="6993283" y="1272658"/>
              <a:ext cx="2043424" cy="37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b="1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Rate of Repair</a:t>
              </a:r>
              <a:endPara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2BA61C6-97E3-466A-F9F6-C352427B8EDE}"/>
              </a:ext>
            </a:extLst>
          </p:cNvPr>
          <p:cNvSpPr txBox="1"/>
          <p:nvPr/>
        </p:nvSpPr>
        <p:spPr>
          <a:xfrm>
            <a:off x="10194519" y="113122"/>
            <a:ext cx="1808143" cy="1969770"/>
          </a:xfrm>
          <a:prstGeom prst="rect">
            <a:avLst/>
          </a:prstGeom>
          <a:solidFill>
            <a:srgbClr val="A6D9DB"/>
          </a:solidFill>
          <a:ln>
            <a:solidFill>
              <a:srgbClr val="A6D9DB"/>
            </a:solidFill>
          </a:ln>
        </p:spPr>
        <p:txBody>
          <a:bodyPr wrap="square" rtlCol="0">
            <a:spAutoFit/>
          </a:bodyPr>
          <a:lstStyle/>
          <a:p>
            <a:endParaRPr lang="en-GB" sz="4000" b="1" dirty="0">
              <a:latin typeface="Century Gothic" panose="020B0502020202020204" pitchFamily="34" charset="0"/>
            </a:endParaRPr>
          </a:p>
          <a:p>
            <a:endParaRPr lang="en-GB" b="1" dirty="0">
              <a:latin typeface="Century Gothic" panose="020B0502020202020204" pitchFamily="34" charset="0"/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Repair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Cafés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4F2AA6-9469-A72C-62B2-8CF09AF99449}"/>
              </a:ext>
            </a:extLst>
          </p:cNvPr>
          <p:cNvSpPr txBox="1"/>
          <p:nvPr/>
        </p:nvSpPr>
        <p:spPr>
          <a:xfrm>
            <a:off x="10837497" y="189636"/>
            <a:ext cx="730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410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cycl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40" y="2779985"/>
            <a:ext cx="4365298" cy="3273974"/>
          </a:xfrm>
          <a:prstGeom prst="rect">
            <a:avLst/>
          </a:prstGeom>
        </p:spPr>
      </p:pic>
      <p:pic>
        <p:nvPicPr>
          <p:cNvPr id="5" name="Picture 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DB62A3F-E1DB-6C88-2C3D-CB9CCE039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98" y="129049"/>
            <a:ext cx="3127375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 and Be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973" y="777101"/>
            <a:ext cx="1103870" cy="1471827"/>
          </a:xfrm>
          <a:prstGeom prst="rect">
            <a:avLst/>
          </a:prstGeom>
        </p:spPr>
      </p:pic>
      <p:pic>
        <p:nvPicPr>
          <p:cNvPr id="5" name="Picture 4" descr="Cakes and Nicola, Martha.JPG">
            <a:extLst>
              <a:ext uri="{FF2B5EF4-FFF2-40B4-BE49-F238E27FC236}">
                <a16:creationId xmlns:a16="http://schemas.microsoft.com/office/drawing/2014/main" id="{2978D6C6-75F4-1858-1D09-5AADFD526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35" y="4604267"/>
            <a:ext cx="2108886" cy="1581665"/>
          </a:xfrm>
          <a:prstGeom prst="rect">
            <a:avLst/>
          </a:prstGeom>
        </p:spPr>
      </p:pic>
      <p:pic>
        <p:nvPicPr>
          <p:cNvPr id="8" name="Picture 7" descr="children petitions.JPG">
            <a:extLst>
              <a:ext uri="{FF2B5EF4-FFF2-40B4-BE49-F238E27FC236}">
                <a16:creationId xmlns:a16="http://schemas.microsoft.com/office/drawing/2014/main" id="{493146CA-CAC7-CDD5-7C81-0AF2FE1E5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886" y="2122274"/>
            <a:ext cx="1232588" cy="1643450"/>
          </a:xfrm>
          <a:prstGeom prst="rect">
            <a:avLst/>
          </a:prstGeom>
        </p:spPr>
      </p:pic>
      <p:pic>
        <p:nvPicPr>
          <p:cNvPr id="9" name="Picture 8" descr="Adventure Plus.JPG">
            <a:extLst>
              <a:ext uri="{FF2B5EF4-FFF2-40B4-BE49-F238E27FC236}">
                <a16:creationId xmlns:a16="http://schemas.microsoft.com/office/drawing/2014/main" id="{866DF947-7160-9A31-7E9A-9B8356BE4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72" y="5066270"/>
            <a:ext cx="2108886" cy="1581665"/>
          </a:xfrm>
          <a:prstGeom prst="rect">
            <a:avLst/>
          </a:prstGeom>
        </p:spPr>
      </p:pic>
      <p:pic>
        <p:nvPicPr>
          <p:cNvPr id="10" name="Picture 9" descr="Terracycle table.JPG">
            <a:extLst>
              <a:ext uri="{FF2B5EF4-FFF2-40B4-BE49-F238E27FC236}">
                <a16:creationId xmlns:a16="http://schemas.microsoft.com/office/drawing/2014/main" id="{BB189A5B-92E6-686B-B419-DB4A48038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2114" y="2943999"/>
            <a:ext cx="1746421" cy="1309816"/>
          </a:xfrm>
          <a:prstGeom prst="rect">
            <a:avLst/>
          </a:prstGeom>
        </p:spPr>
      </p:pic>
      <p:pic>
        <p:nvPicPr>
          <p:cNvPr id="12" name="Picture 11" descr="plant stand.JPG">
            <a:extLst>
              <a:ext uri="{FF2B5EF4-FFF2-40B4-BE49-F238E27FC236}">
                <a16:creationId xmlns:a16="http://schemas.microsoft.com/office/drawing/2014/main" id="{278C032D-C938-7356-0D2B-95747808A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86" y="777101"/>
            <a:ext cx="1232587" cy="1643449"/>
          </a:xfrm>
          <a:prstGeom prst="rect">
            <a:avLst/>
          </a:prstGeom>
        </p:spPr>
      </p:pic>
      <p:pic>
        <p:nvPicPr>
          <p:cNvPr id="14" name="Picture 13" descr="Csaba and Beata.JPG">
            <a:extLst>
              <a:ext uri="{FF2B5EF4-FFF2-40B4-BE49-F238E27FC236}">
                <a16:creationId xmlns:a16="http://schemas.microsoft.com/office/drawing/2014/main" id="{BA947CAE-0E1C-8E9A-F59A-B59ECDDF0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69" y="4777264"/>
            <a:ext cx="1828796" cy="1371597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DDA2253-22D6-373E-795C-FC01ADB6C1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025"/>
              </p:ext>
            </p:extLst>
          </p:nvPr>
        </p:nvGraphicFramePr>
        <p:xfrm>
          <a:off x="4600745" y="621865"/>
          <a:ext cx="2491540" cy="385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5727700" imgH="8851900" progId="Word.Document.12">
                  <p:embed/>
                </p:oleObj>
              </mc:Choice>
              <mc:Fallback>
                <p:oleObj name="Document" r:id="rId10" imgW="5727700" imgH="885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00745" y="621865"/>
                        <a:ext cx="2491540" cy="3851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012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D6FDA8-8CA2-9B24-E122-2D1285F1DEC3}"/>
              </a:ext>
            </a:extLst>
          </p:cNvPr>
          <p:cNvSpPr txBox="1"/>
          <p:nvPr/>
        </p:nvSpPr>
        <p:spPr>
          <a:xfrm>
            <a:off x="4803228" y="1040524"/>
            <a:ext cx="28303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What next?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206FD90-8A57-BEB8-8209-1BBE23531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2" y="1578595"/>
            <a:ext cx="2945883" cy="2981048"/>
          </a:xfrm>
          <a:prstGeom prst="rect">
            <a:avLst/>
          </a:prstGeom>
        </p:spPr>
      </p:pic>
      <p:pic>
        <p:nvPicPr>
          <p:cNvPr id="5" name="Picture 8" descr="Image result for logo low carbon hub">
            <a:extLst>
              <a:ext uri="{FF2B5EF4-FFF2-40B4-BE49-F238E27FC236}">
                <a16:creationId xmlns:a16="http://schemas.microsoft.com/office/drawing/2014/main" id="{310401F7-DFBA-8A3E-CD07-18D59342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47" y="1780288"/>
            <a:ext cx="2423437" cy="242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E0B819-065C-8250-2C54-E3950D43C84C}"/>
              </a:ext>
            </a:extLst>
          </p:cNvPr>
          <p:cNvSpPr txBox="1"/>
          <p:nvPr/>
        </p:nvSpPr>
        <p:spPr>
          <a:xfrm>
            <a:off x="2687392" y="5678680"/>
            <a:ext cx="7061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Whatever people feel inspired to do!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85481-4262-E7E3-1F72-115D4BF2CCBA}"/>
              </a:ext>
            </a:extLst>
          </p:cNvPr>
          <p:cNvSpPr txBox="1"/>
          <p:nvPr/>
        </p:nvSpPr>
        <p:spPr>
          <a:xfrm>
            <a:off x="1284907" y="6325011"/>
            <a:ext cx="62870" cy="22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Image result for website logo">
            <a:extLst>
              <a:ext uri="{FF2B5EF4-FFF2-40B4-BE49-F238E27FC236}">
                <a16:creationId xmlns:a16="http://schemas.microsoft.com/office/drawing/2014/main" id="{37F05FB7-DC4D-5072-AA33-FEF558F9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84" y="2022551"/>
            <a:ext cx="1017030" cy="101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acebook logo">
            <a:extLst>
              <a:ext uri="{FF2B5EF4-FFF2-40B4-BE49-F238E27FC236}">
                <a16:creationId xmlns:a16="http://schemas.microsoft.com/office/drawing/2014/main" id="{4F0F6BDA-5A54-A52D-EF2B-5FA4E308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90" y="3039581"/>
            <a:ext cx="1224017" cy="7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85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8ED7-0E3E-851B-DA00-80DCFDFED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548" y="1770020"/>
            <a:ext cx="4843133" cy="91444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Bioregional | Elliot Colburn">
            <a:extLst>
              <a:ext uri="{FF2B5EF4-FFF2-40B4-BE49-F238E27FC236}">
                <a16:creationId xmlns:a16="http://schemas.microsoft.com/office/drawing/2014/main" id="{C0592689-80F5-4574-39F5-6C01898D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5" y="647959"/>
            <a:ext cx="5480605" cy="356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901A6C-2FCD-1C3E-758C-B3D14DF4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28" y="906248"/>
            <a:ext cx="38354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ogo low carbon hub">
            <a:extLst>
              <a:ext uri="{FF2B5EF4-FFF2-40B4-BE49-F238E27FC236}">
                <a16:creationId xmlns:a16="http://schemas.microsoft.com/office/drawing/2014/main" id="{C3DCA3FA-4B0A-C9B2-B8D9-20DB1E64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70" y="3428999"/>
            <a:ext cx="2520457" cy="252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80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Bioregional and One Planet Living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0616" y="1417638"/>
            <a:ext cx="857505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Bioregional are a social enterprise which champions a better, more sustainable way to live.</a:t>
            </a:r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r>
              <a:rPr lang="en-US" sz="2800" dirty="0"/>
              <a:t>Current UK life styles = </a:t>
            </a:r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800" dirty="0"/>
              <a:t>Create places that enable people to live happy, healthy lives within the natural limits of the planet leaving space for wildlife and wilderness.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41" y="3239351"/>
            <a:ext cx="1204724" cy="104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03" y="3239351"/>
            <a:ext cx="1204724" cy="104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23" y="3239351"/>
            <a:ext cx="1204724" cy="1046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88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Planet Living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These ten simple principles which provide a common language to talk about sustainability and to drive positive change.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CD120-D900-C148-8A9F-1138FAF496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33" y="3791416"/>
            <a:ext cx="1959382" cy="2096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80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 bwMode="auto">
          <a:xfrm>
            <a:off x="1869110" y="274639"/>
            <a:ext cx="10305419" cy="585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83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08000"/>
                </a:solidFill>
              </a:rPr>
              <a:t>What is One Planet </a:t>
            </a:r>
            <a:r>
              <a:rPr lang="en-US" sz="4800" dirty="0" err="1">
                <a:solidFill>
                  <a:srgbClr val="008000"/>
                </a:solidFill>
              </a:rPr>
              <a:t>Clanfield</a:t>
            </a:r>
            <a:r>
              <a:rPr lang="en-US" sz="4800" dirty="0">
                <a:solidFill>
                  <a:srgbClr val="00800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2022"/>
            <a:ext cx="10515600" cy="4480582"/>
          </a:xfrm>
        </p:spPr>
        <p:txBody>
          <a:bodyPr/>
          <a:lstStyle/>
          <a:p>
            <a:endParaRPr lang="en-US" dirty="0"/>
          </a:p>
          <a:p>
            <a:r>
              <a:rPr lang="en-US" i="1" dirty="0"/>
              <a:t>Aim: to provide a forum for the local community to </a:t>
            </a:r>
            <a:r>
              <a:rPr lang="en-US" b="1" i="1" dirty="0"/>
              <a:t>learn</a:t>
            </a:r>
            <a:r>
              <a:rPr lang="en-US" i="1" dirty="0"/>
              <a:t> about living sustainably and to </a:t>
            </a:r>
            <a:r>
              <a:rPr lang="en-US" b="1" i="1" dirty="0"/>
              <a:t>encourage</a:t>
            </a:r>
            <a:r>
              <a:rPr lang="en-US" i="1" dirty="0"/>
              <a:t> each other to </a:t>
            </a:r>
            <a:r>
              <a:rPr lang="en-US" b="1" i="1" dirty="0"/>
              <a:t>take positive action</a:t>
            </a:r>
            <a:r>
              <a:rPr lang="en-US" i="1" dirty="0"/>
              <a:t> towards living within the natural limits of the planet.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C9B330DC-1162-3FD2-4C7A-A1B64B843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325" y="3429000"/>
            <a:ext cx="2316892" cy="308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8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795D64E-5C65-906C-EF3A-D3B27AF69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000" y="787057"/>
            <a:ext cx="4940657" cy="184039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17047-BD95-EE48-0892-83E8A3F1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0" y="3670643"/>
            <a:ext cx="2320925" cy="234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73B94-EE94-EFB4-A00A-FF8AD2263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4" y="3670643"/>
            <a:ext cx="2371725" cy="2400300"/>
          </a:xfrm>
          <a:prstGeom prst="rect">
            <a:avLst/>
          </a:prstGeom>
          <a:noFill/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A4311F4-2B15-4789-5282-9C88D5C0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16" y="3670643"/>
            <a:ext cx="2112933" cy="2138577"/>
          </a:xfrm>
          <a:prstGeom prst="rect">
            <a:avLst/>
          </a:prstGeom>
        </p:spPr>
      </p:pic>
      <p:pic>
        <p:nvPicPr>
          <p:cNvPr id="9" name="Picture 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10BB076-4421-AA07-CE62-4140E009A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99" y="3429000"/>
            <a:ext cx="3127375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9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9241-B9FF-182D-77DF-162DE3D3B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6DBFA92C-5E66-7A4A-3BF9-70DE232A8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948" y="2055812"/>
            <a:ext cx="3492371" cy="349237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D42E81-E660-117A-3D08-92CC4A149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10" y="-14073"/>
            <a:ext cx="2320925" cy="2349500"/>
          </a:xfrm>
          <a:prstGeom prst="rect">
            <a:avLst/>
          </a:prstGeom>
        </p:spPr>
      </p:pic>
      <p:pic>
        <p:nvPicPr>
          <p:cNvPr id="8" name="Picture 7" descr="A group of children in a garden&#10;&#10;Description automatically generated with medium confidence">
            <a:extLst>
              <a:ext uri="{FF2B5EF4-FFF2-40B4-BE49-F238E27FC236}">
                <a16:creationId xmlns:a16="http://schemas.microsoft.com/office/drawing/2014/main" id="{8677293E-25DC-4C94-1649-8917B2D9B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109" y="2714625"/>
            <a:ext cx="4151870" cy="2335427"/>
          </a:xfrm>
          <a:prstGeom prst="rect">
            <a:avLst/>
          </a:prstGeom>
        </p:spPr>
      </p:pic>
      <p:pic>
        <p:nvPicPr>
          <p:cNvPr id="10" name="Picture 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5744A0B-C3F2-8859-D0C5-D31A6395C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683" y="1911435"/>
            <a:ext cx="3114006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35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7D9C6-E162-BAD0-6C36-EA5C7AEA9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37" y="272535"/>
            <a:ext cx="2371725" cy="2400300"/>
          </a:xfrm>
          <a:prstGeom prst="rect">
            <a:avLst/>
          </a:prstGeom>
          <a:noFill/>
        </p:spPr>
      </p:pic>
      <p:pic>
        <p:nvPicPr>
          <p:cNvPr id="4" name="Picture 3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7DB590B7-3BCA-1DE1-79EA-89B18495C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82" y="3226936"/>
            <a:ext cx="3998555" cy="2998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614EFB-E1F4-30E7-F4EE-ADDD5FB9A1D1}"/>
              </a:ext>
            </a:extLst>
          </p:cNvPr>
          <p:cNvSpPr txBox="1"/>
          <p:nvPr/>
        </p:nvSpPr>
        <p:spPr>
          <a:xfrm>
            <a:off x="5350475" y="2672835"/>
            <a:ext cx="57582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Spring 2022</a:t>
            </a:r>
          </a:p>
          <a:p>
            <a:r>
              <a:rPr lang="en-US" dirty="0"/>
              <a:t>Bee Keeping</a:t>
            </a:r>
          </a:p>
          <a:p>
            <a:r>
              <a:rPr lang="en-US" dirty="0"/>
              <a:t>Composting</a:t>
            </a:r>
          </a:p>
          <a:p>
            <a:r>
              <a:rPr lang="en-US" dirty="0"/>
              <a:t>Low Carbon Hub</a:t>
            </a:r>
          </a:p>
          <a:p>
            <a:r>
              <a:rPr lang="en-US" dirty="0"/>
              <a:t>Ethical and sustainable investments</a:t>
            </a:r>
          </a:p>
          <a:p>
            <a:r>
              <a:rPr lang="en-US" dirty="0"/>
              <a:t>UK Energy Infrastructure</a:t>
            </a:r>
          </a:p>
          <a:p>
            <a:r>
              <a:rPr lang="en-US" dirty="0"/>
              <a:t>Off Grid Living</a:t>
            </a:r>
          </a:p>
          <a:p>
            <a:r>
              <a:rPr lang="en-US" dirty="0"/>
              <a:t>Waste and Recycling in the 21</a:t>
            </a:r>
            <a:r>
              <a:rPr lang="en-US" baseline="30000" dirty="0"/>
              <a:t>st</a:t>
            </a:r>
            <a:r>
              <a:rPr lang="en-US" dirty="0"/>
              <a:t> century Grundon</a:t>
            </a:r>
          </a:p>
          <a:p>
            <a:endParaRPr lang="en-US" dirty="0"/>
          </a:p>
          <a:p>
            <a:r>
              <a:rPr lang="en-US" u="sng" dirty="0"/>
              <a:t>Autumn/winter 2022 </a:t>
            </a:r>
            <a:endParaRPr lang="en-US" dirty="0"/>
          </a:p>
          <a:p>
            <a:r>
              <a:rPr lang="en-US" dirty="0"/>
              <a:t>Food Waste</a:t>
            </a:r>
          </a:p>
          <a:p>
            <a:r>
              <a:rPr lang="en-US" dirty="0"/>
              <a:t>Rewilding</a:t>
            </a:r>
          </a:p>
          <a:p>
            <a:r>
              <a:rPr lang="en-US" dirty="0"/>
              <a:t>Wild </a:t>
            </a:r>
            <a:r>
              <a:rPr lang="en-US" dirty="0" err="1"/>
              <a:t>Oxfordshire</a:t>
            </a:r>
            <a:endParaRPr lang="en-US" dirty="0"/>
          </a:p>
          <a:p>
            <a:r>
              <a:rPr lang="en-US" dirty="0"/>
              <a:t>Workshops……</a:t>
            </a:r>
          </a:p>
        </p:txBody>
      </p:sp>
    </p:spTree>
    <p:extLst>
      <p:ext uri="{BB962C8B-B14F-4D97-AF65-F5344CB8AC3E}">
        <p14:creationId xmlns:p14="http://schemas.microsoft.com/office/powerpoint/2010/main" val="765532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87967</TotalTime>
  <Words>581</Words>
  <Application>Microsoft Macintosh PowerPoint</Application>
  <PresentationFormat>Widescreen</PresentationFormat>
  <Paragraphs>97</Paragraphs>
  <Slides>14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Office Theme</vt:lpstr>
      <vt:lpstr>Document</vt:lpstr>
      <vt:lpstr>PowerPoint Presentation</vt:lpstr>
      <vt:lpstr>PowerPoint Presentation</vt:lpstr>
      <vt:lpstr>Bioregional and One Planet Living</vt:lpstr>
      <vt:lpstr>One Planet Living Framework</vt:lpstr>
      <vt:lpstr>PowerPoint Presentation</vt:lpstr>
      <vt:lpstr>What is One Planet Clanfield?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Fraser</dc:creator>
  <cp:lastModifiedBy>Fiona Fraser</cp:lastModifiedBy>
  <cp:revision>10</cp:revision>
  <dcterms:created xsi:type="dcterms:W3CDTF">2022-07-07T14:59:57Z</dcterms:created>
  <dcterms:modified xsi:type="dcterms:W3CDTF">2022-12-31T14:59:46Z</dcterms:modified>
</cp:coreProperties>
</file>